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57" r:id="rId5"/>
    <p:sldId id="262" r:id="rId6"/>
    <p:sldId id="259" r:id="rId7"/>
    <p:sldId id="261"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9"/>
    <p:restoredTop sz="95707"/>
  </p:normalViewPr>
  <p:slideViewPr>
    <p:cSldViewPr snapToGrid="0" snapToObjects="1">
      <p:cViewPr varScale="1">
        <p:scale>
          <a:sx n="97" d="100"/>
          <a:sy n="97" d="100"/>
        </p:scale>
        <p:origin x="24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10/21/22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10/21/22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10/21/22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10/21/22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10/21/22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8.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7.png"/><Relationship Id="rId2" Type="http://schemas.openxmlformats.org/officeDocument/2006/relationships/video" Target="../media/media1.mp4"/><Relationship Id="rId16" Type="http://schemas.openxmlformats.org/officeDocument/2006/relationships/image" Target="../media/image21.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slideLayout" Target="../slideLayouts/slideLayout2.xml"/><Relationship Id="rId5" Type="http://schemas.microsoft.com/office/2007/relationships/media" Target="../media/media3.mp4"/><Relationship Id="rId15" Type="http://schemas.openxmlformats.org/officeDocument/2006/relationships/image" Target="../media/image20.png"/><Relationship Id="rId10" Type="http://schemas.openxmlformats.org/officeDocument/2006/relationships/video" Target="../media/media5.mp4"/><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D17CF-AAA6-5814-62F4-F6D10EF1B4FC}"/>
              </a:ext>
            </a:extLst>
          </p:cNvPr>
          <p:cNvPicPr>
            <a:picLocks noChangeAspect="1"/>
          </p:cNvPicPr>
          <p:nvPr/>
        </p:nvPicPr>
        <p:blipFill rotWithShape="1">
          <a:blip r:embed="rId2"/>
          <a:srcRect r="20" b="1"/>
          <a:stretch/>
        </p:blipFill>
        <p:spPr>
          <a:xfrm>
            <a:off x="20" y="10"/>
            <a:ext cx="12191980" cy="6859300"/>
          </a:xfrm>
          <a:prstGeom prst="rect">
            <a:avLst/>
          </a:prstGeom>
        </p:spPr>
      </p:pic>
      <p:sp>
        <p:nvSpPr>
          <p:cNvPr id="10" name="Rectangle 9">
            <a:extLst>
              <a:ext uri="{FF2B5EF4-FFF2-40B4-BE49-F238E27FC236}">
                <a16:creationId xmlns:a16="http://schemas.microsoft.com/office/drawing/2014/main" id="{F33867FC-EB8E-4B00-B7D5-7967D9DF1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D69E00ED-B0F1-4570-A74E-E05D0E9A8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074D0BE7-DDD8-46AB-A2C1-5B7FFD921A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5547C1E2-C2B7-1FE4-4446-7C6EB1EEC9E6}"/>
              </a:ext>
            </a:extLst>
          </p:cNvPr>
          <p:cNvSpPr>
            <a:spLocks noGrp="1"/>
          </p:cNvSpPr>
          <p:nvPr>
            <p:ph type="ctrTitle"/>
          </p:nvPr>
        </p:nvSpPr>
        <p:spPr>
          <a:xfrm>
            <a:off x="1915128" y="1788454"/>
            <a:ext cx="8361229" cy="2098226"/>
          </a:xfrm>
        </p:spPr>
        <p:txBody>
          <a:bodyPr>
            <a:normAutofit/>
          </a:bodyPr>
          <a:lstStyle/>
          <a:p>
            <a:r>
              <a:rPr lang="en-US" b="1" dirty="0"/>
              <a:t>Dino run</a:t>
            </a:r>
          </a:p>
        </p:txBody>
      </p:sp>
      <p:sp>
        <p:nvSpPr>
          <p:cNvPr id="3" name="Subtitle 2">
            <a:extLst>
              <a:ext uri="{FF2B5EF4-FFF2-40B4-BE49-F238E27FC236}">
                <a16:creationId xmlns:a16="http://schemas.microsoft.com/office/drawing/2014/main" id="{056EEECC-53AA-C8D1-11F7-4FA5F0070120}"/>
              </a:ext>
            </a:extLst>
          </p:cNvPr>
          <p:cNvSpPr>
            <a:spLocks noGrp="1"/>
          </p:cNvSpPr>
          <p:nvPr>
            <p:ph type="subTitle" idx="1"/>
          </p:nvPr>
        </p:nvSpPr>
        <p:spPr>
          <a:xfrm>
            <a:off x="2679906" y="3956279"/>
            <a:ext cx="6831673" cy="1086237"/>
          </a:xfrm>
        </p:spPr>
        <p:txBody>
          <a:bodyPr>
            <a:normAutofit/>
          </a:bodyPr>
          <a:lstStyle/>
          <a:p>
            <a:pPr>
              <a:spcAft>
                <a:spcPts val="600"/>
              </a:spcAft>
            </a:pPr>
            <a:r>
              <a:rPr lang="en-US" dirty="0">
                <a:solidFill>
                  <a:srgbClr val="191B0E"/>
                </a:solidFill>
              </a:rPr>
              <a:t>By: Courtney Wiest</a:t>
            </a:r>
          </a:p>
        </p:txBody>
      </p:sp>
    </p:spTree>
    <p:extLst>
      <p:ext uri="{BB962C8B-B14F-4D97-AF65-F5344CB8AC3E}">
        <p14:creationId xmlns:p14="http://schemas.microsoft.com/office/powerpoint/2010/main" val="4225707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6A9A-30E4-0427-330B-A32E7E866895}"/>
              </a:ext>
            </a:extLst>
          </p:cNvPr>
          <p:cNvSpPr>
            <a:spLocks noGrp="1"/>
          </p:cNvSpPr>
          <p:nvPr>
            <p:ph type="title"/>
          </p:nvPr>
        </p:nvSpPr>
        <p:spPr>
          <a:xfrm>
            <a:off x="1371600" y="685800"/>
            <a:ext cx="9601200" cy="956733"/>
          </a:xfrm>
        </p:spPr>
        <p:txBody>
          <a:bodyPr>
            <a:noAutofit/>
          </a:bodyPr>
          <a:lstStyle/>
          <a:p>
            <a:r>
              <a:rPr lang="en-US" b="1" dirty="0"/>
              <a:t>Current Progress</a:t>
            </a:r>
            <a:br>
              <a:rPr lang="en-US" b="1" dirty="0"/>
            </a:br>
            <a:endParaRPr lang="en-US" b="1" dirty="0"/>
          </a:p>
        </p:txBody>
      </p:sp>
      <p:sp>
        <p:nvSpPr>
          <p:cNvPr id="3" name="Content Placeholder 2">
            <a:extLst>
              <a:ext uri="{FF2B5EF4-FFF2-40B4-BE49-F238E27FC236}">
                <a16:creationId xmlns:a16="http://schemas.microsoft.com/office/drawing/2014/main" id="{C173E4E4-E4BA-4CCB-E134-C105443B8C34}"/>
              </a:ext>
            </a:extLst>
          </p:cNvPr>
          <p:cNvSpPr>
            <a:spLocks noGrp="1"/>
          </p:cNvSpPr>
          <p:nvPr>
            <p:ph idx="1"/>
          </p:nvPr>
        </p:nvSpPr>
        <p:spPr>
          <a:xfrm>
            <a:off x="1371600" y="1642533"/>
            <a:ext cx="9601200" cy="4224867"/>
          </a:xfrm>
        </p:spPr>
        <p:txBody>
          <a:bodyPr/>
          <a:lstStyle/>
          <a:p>
            <a:pPr marL="0" indent="0">
              <a:buNone/>
            </a:pPr>
            <a:endParaRPr lang="en-US" dirty="0"/>
          </a:p>
        </p:txBody>
      </p:sp>
    </p:spTree>
    <p:extLst>
      <p:ext uri="{BB962C8B-B14F-4D97-AF65-F5344CB8AC3E}">
        <p14:creationId xmlns:p14="http://schemas.microsoft.com/office/powerpoint/2010/main" val="34069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EBE4-FCAD-3799-2617-4B518C72964D}"/>
              </a:ext>
            </a:extLst>
          </p:cNvPr>
          <p:cNvSpPr>
            <a:spLocks noGrp="1"/>
          </p:cNvSpPr>
          <p:nvPr>
            <p:ph type="title"/>
          </p:nvPr>
        </p:nvSpPr>
        <p:spPr>
          <a:xfrm>
            <a:off x="1371600" y="685800"/>
            <a:ext cx="9601200" cy="751114"/>
          </a:xfrm>
        </p:spPr>
        <p:txBody>
          <a:bodyPr/>
          <a:lstStyle/>
          <a:p>
            <a:r>
              <a:rPr lang="en-US" b="1" dirty="0"/>
              <a:t>Influences/Inspirations</a:t>
            </a:r>
          </a:p>
        </p:txBody>
      </p:sp>
      <p:sp>
        <p:nvSpPr>
          <p:cNvPr id="3" name="Content Placeholder 2">
            <a:extLst>
              <a:ext uri="{FF2B5EF4-FFF2-40B4-BE49-F238E27FC236}">
                <a16:creationId xmlns:a16="http://schemas.microsoft.com/office/drawing/2014/main" id="{9D7D1B31-3C76-6DAE-E937-3893F8F56F70}"/>
              </a:ext>
            </a:extLst>
          </p:cNvPr>
          <p:cNvSpPr>
            <a:spLocks noGrp="1"/>
          </p:cNvSpPr>
          <p:nvPr>
            <p:ph idx="1"/>
          </p:nvPr>
        </p:nvSpPr>
        <p:spPr>
          <a:xfrm>
            <a:off x="1371600" y="2090049"/>
            <a:ext cx="4724400" cy="4430486"/>
          </a:xfrm>
        </p:spPr>
        <p:txBody>
          <a:bodyPr>
            <a:normAutofit/>
          </a:bodyPr>
          <a:lstStyle/>
          <a:p>
            <a:r>
              <a:rPr lang="en-US" sz="2400" dirty="0"/>
              <a:t>Super Mario Bros. </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pic>
        <p:nvPicPr>
          <p:cNvPr id="4" name="Picture 3" descr="Free Platform Game Assets + GUI by Bayat Games">
            <a:extLst>
              <a:ext uri="{FF2B5EF4-FFF2-40B4-BE49-F238E27FC236}">
                <a16:creationId xmlns:a16="http://schemas.microsoft.com/office/drawing/2014/main" id="{D4BF5E36-318D-FD6A-B449-DCE9280C11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73326" y="2830615"/>
            <a:ext cx="4983714" cy="2615918"/>
          </a:xfrm>
          <a:prstGeom prst="rect">
            <a:avLst/>
          </a:prstGeom>
          <a:noFill/>
          <a:ln>
            <a:noFill/>
          </a:ln>
        </p:spPr>
      </p:pic>
      <p:pic>
        <p:nvPicPr>
          <p:cNvPr id="5" name="Picture 4" descr="Super Mario Bros: The revolutionary platform game 35 years on - Platform  Magazine">
            <a:extLst>
              <a:ext uri="{FF2B5EF4-FFF2-40B4-BE49-F238E27FC236}">
                <a16:creationId xmlns:a16="http://schemas.microsoft.com/office/drawing/2014/main" id="{72E03C54-7C98-CB4B-7F22-0AFC3B7032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0688" y="2830615"/>
            <a:ext cx="4635349" cy="2615918"/>
          </a:xfrm>
          <a:prstGeom prst="rect">
            <a:avLst/>
          </a:prstGeom>
          <a:noFill/>
          <a:ln>
            <a:noFill/>
          </a:ln>
        </p:spPr>
      </p:pic>
      <p:sp>
        <p:nvSpPr>
          <p:cNvPr id="6" name="Content Placeholder 2">
            <a:extLst>
              <a:ext uri="{FF2B5EF4-FFF2-40B4-BE49-F238E27FC236}">
                <a16:creationId xmlns:a16="http://schemas.microsoft.com/office/drawing/2014/main" id="{0E4402B8-A8B8-7981-6534-B2E6671F095E}"/>
              </a:ext>
            </a:extLst>
          </p:cNvPr>
          <p:cNvSpPr txBox="1">
            <a:spLocks/>
          </p:cNvSpPr>
          <p:nvPr/>
        </p:nvSpPr>
        <p:spPr>
          <a:xfrm>
            <a:off x="6578081" y="2090049"/>
            <a:ext cx="4724400" cy="443048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Platform Asset from Unity</a:t>
            </a:r>
          </a:p>
          <a:p>
            <a:endParaRPr lang="en-US" sz="2400" dirty="0"/>
          </a:p>
          <a:p>
            <a:endParaRPr lang="en-US" sz="2400" dirty="0"/>
          </a:p>
          <a:p>
            <a:endParaRPr lang="en-US" sz="2400" dirty="0"/>
          </a:p>
          <a:p>
            <a:pPr marL="0" indent="0">
              <a:buNone/>
            </a:pPr>
            <a:endParaRPr lang="en-US" sz="2400" dirty="0"/>
          </a:p>
        </p:txBody>
      </p:sp>
    </p:spTree>
    <p:extLst>
      <p:ext uri="{BB962C8B-B14F-4D97-AF65-F5344CB8AC3E}">
        <p14:creationId xmlns:p14="http://schemas.microsoft.com/office/powerpoint/2010/main" val="63309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E43F-FBD8-F2A5-A25D-BCA4225004FA}"/>
              </a:ext>
            </a:extLst>
          </p:cNvPr>
          <p:cNvSpPr>
            <a:spLocks noGrp="1"/>
          </p:cNvSpPr>
          <p:nvPr>
            <p:ph type="title"/>
          </p:nvPr>
        </p:nvSpPr>
        <p:spPr>
          <a:xfrm>
            <a:off x="1371600" y="364071"/>
            <a:ext cx="9601200" cy="871151"/>
          </a:xfrm>
        </p:spPr>
        <p:txBody>
          <a:bodyPr/>
          <a:lstStyle/>
          <a:p>
            <a:r>
              <a:rPr lang="en-US" b="1" dirty="0"/>
              <a:t>Storyboard</a:t>
            </a:r>
          </a:p>
        </p:txBody>
      </p:sp>
      <p:sp>
        <p:nvSpPr>
          <p:cNvPr id="3" name="Content Placeholder 2">
            <a:extLst>
              <a:ext uri="{FF2B5EF4-FFF2-40B4-BE49-F238E27FC236}">
                <a16:creationId xmlns:a16="http://schemas.microsoft.com/office/drawing/2014/main" id="{C78960DE-2FC8-C74B-7611-9FC8F01AF035}"/>
              </a:ext>
            </a:extLst>
          </p:cNvPr>
          <p:cNvSpPr>
            <a:spLocks noGrp="1"/>
          </p:cNvSpPr>
          <p:nvPr>
            <p:ph idx="1"/>
          </p:nvPr>
        </p:nvSpPr>
        <p:spPr>
          <a:xfrm>
            <a:off x="1371599" y="1269088"/>
            <a:ext cx="10295467" cy="5301049"/>
          </a:xfrm>
        </p:spPr>
        <p:txBody>
          <a:bodyPr>
            <a:normAutofit/>
          </a:bodyPr>
          <a:lstStyle/>
          <a:p>
            <a:pPr>
              <a:lnSpc>
                <a:spcPct val="150000"/>
              </a:lnSpc>
            </a:pPr>
            <a:r>
              <a:rPr lang="en-US" dirty="0"/>
              <a:t>The backstory for the game is that you are the character and have been transported to the cartooned themed world(s) in the past. You must go through each level, collecting meteors and coins, and defeating enemy purple dinosaurs. Players will use the meteors to throw at the dinosaurs along their path defeating/killing them, and the coins that players collect will eventually add to their health when reaching a certain amount. In theory, the coins would also be able to be used to purchase different things like characters, outfits, etc., but I don’t think my game will become quite that advanced. Players must complete each level and defeat all the dinosaurs in order to kick off the “big bang” and evolution, inevitably saving mankind. </a:t>
            </a:r>
          </a:p>
          <a:p>
            <a:pPr>
              <a:lnSpc>
                <a:spcPct val="150000"/>
              </a:lnSpc>
            </a:pPr>
            <a:r>
              <a:rPr lang="en-US" dirty="0"/>
              <a:t>I think that I am funny and so I chose meteors to once again defeat/cause the dinosaurs to go extinct. </a:t>
            </a:r>
          </a:p>
        </p:txBody>
      </p:sp>
    </p:spTree>
    <p:extLst>
      <p:ext uri="{BB962C8B-B14F-4D97-AF65-F5344CB8AC3E}">
        <p14:creationId xmlns:p14="http://schemas.microsoft.com/office/powerpoint/2010/main" val="217407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B439A-9FEA-B2FD-B838-33D77F0069E5}"/>
              </a:ext>
            </a:extLst>
          </p:cNvPr>
          <p:cNvSpPr>
            <a:spLocks noGrp="1"/>
          </p:cNvSpPr>
          <p:nvPr>
            <p:ph type="title"/>
          </p:nvPr>
        </p:nvSpPr>
        <p:spPr>
          <a:xfrm>
            <a:off x="784743" y="685800"/>
            <a:ext cx="5793475" cy="1485900"/>
          </a:xfrm>
        </p:spPr>
        <p:txBody>
          <a:bodyPr>
            <a:normAutofit/>
          </a:bodyPr>
          <a:lstStyle/>
          <a:p>
            <a:r>
              <a:rPr lang="en-US" b="1" dirty="0"/>
              <a:t>Character(s)</a:t>
            </a:r>
          </a:p>
        </p:txBody>
      </p:sp>
      <p:sp>
        <p:nvSpPr>
          <p:cNvPr id="3" name="Content Placeholder 2">
            <a:extLst>
              <a:ext uri="{FF2B5EF4-FFF2-40B4-BE49-F238E27FC236}">
                <a16:creationId xmlns:a16="http://schemas.microsoft.com/office/drawing/2014/main" id="{FEFA36D6-5ABB-4FB8-1111-21C35B6E6684}"/>
              </a:ext>
            </a:extLst>
          </p:cNvPr>
          <p:cNvSpPr>
            <a:spLocks noGrp="1"/>
          </p:cNvSpPr>
          <p:nvPr>
            <p:ph idx="1"/>
          </p:nvPr>
        </p:nvSpPr>
        <p:spPr>
          <a:xfrm>
            <a:off x="784742" y="1638298"/>
            <a:ext cx="5793475" cy="4799823"/>
          </a:xfrm>
        </p:spPr>
        <p:txBody>
          <a:bodyPr>
            <a:normAutofit/>
          </a:bodyPr>
          <a:lstStyle/>
          <a:p>
            <a:r>
              <a:rPr lang="en-US" dirty="0"/>
              <a:t>You have been transported to different cartoon worlds of the past. </a:t>
            </a:r>
          </a:p>
          <a:p>
            <a:r>
              <a:rPr lang="en-US" dirty="0"/>
              <a:t>Your goal is to make it through each level/world, collect meteors, and use them to defeat/kill the dangerous dinosaurs along the way. </a:t>
            </a:r>
          </a:p>
          <a:p>
            <a:r>
              <a:rPr lang="en-US" dirty="0"/>
              <a:t>By doing so, you’ll once again, defeat the dinosaur race with meteors, and will have therefore started the chain reaction of the ”big bang” and evolution in order to save humanity. </a:t>
            </a:r>
          </a:p>
          <a:p>
            <a:endParaRPr lang="en-US" dirty="0"/>
          </a:p>
          <a:p>
            <a:pPr marL="0" indent="0">
              <a:buNone/>
            </a:pPr>
            <a:r>
              <a:rPr lang="en-US" sz="1800" dirty="0"/>
              <a:t>(Ideally, you will get to choose from a few different options of characters to play as)</a:t>
            </a:r>
          </a:p>
        </p:txBody>
      </p:sp>
      <p:sp>
        <p:nvSpPr>
          <p:cNvPr id="12" name="Rectangle 11">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Icon&#10;&#10;Description automatically generated with medium confidence">
            <a:extLst>
              <a:ext uri="{FF2B5EF4-FFF2-40B4-BE49-F238E27FC236}">
                <a16:creationId xmlns:a16="http://schemas.microsoft.com/office/drawing/2014/main" id="{935526EF-AC41-F5C7-B7ED-FCE5568B8827}"/>
              </a:ext>
            </a:extLst>
          </p:cNvPr>
          <p:cNvPicPr>
            <a:picLocks noChangeAspect="1"/>
          </p:cNvPicPr>
          <p:nvPr/>
        </p:nvPicPr>
        <p:blipFill rotWithShape="1">
          <a:blip r:embed="rId2"/>
          <a:srcRect l="17311" r="9810" b="2"/>
          <a:stretch/>
        </p:blipFill>
        <p:spPr>
          <a:xfrm>
            <a:off x="8148708" y="803315"/>
            <a:ext cx="3506844" cy="5251369"/>
          </a:xfrm>
          <a:prstGeom prst="rect">
            <a:avLst/>
          </a:prstGeom>
        </p:spPr>
      </p:pic>
    </p:spTree>
    <p:extLst>
      <p:ext uri="{BB962C8B-B14F-4D97-AF65-F5344CB8AC3E}">
        <p14:creationId xmlns:p14="http://schemas.microsoft.com/office/powerpoint/2010/main" val="382762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722044-4A99-7764-7FE4-87CB9550B1FF}"/>
              </a:ext>
            </a:extLst>
          </p:cNvPr>
          <p:cNvSpPr>
            <a:spLocks noGrp="1"/>
          </p:cNvSpPr>
          <p:nvPr>
            <p:ph type="title"/>
          </p:nvPr>
        </p:nvSpPr>
        <p:spPr>
          <a:xfrm>
            <a:off x="784743" y="584202"/>
            <a:ext cx="5793475" cy="1485900"/>
          </a:xfrm>
        </p:spPr>
        <p:txBody>
          <a:bodyPr>
            <a:normAutofit/>
          </a:bodyPr>
          <a:lstStyle/>
          <a:p>
            <a:r>
              <a:rPr lang="en-US" b="1" dirty="0"/>
              <a:t>Enemies &amp; Collectibles</a:t>
            </a:r>
          </a:p>
        </p:txBody>
      </p:sp>
      <p:sp>
        <p:nvSpPr>
          <p:cNvPr id="3" name="Content Placeholder 2">
            <a:extLst>
              <a:ext uri="{FF2B5EF4-FFF2-40B4-BE49-F238E27FC236}">
                <a16:creationId xmlns:a16="http://schemas.microsoft.com/office/drawing/2014/main" id="{FD3FC324-BE0E-1E8C-B8D5-1E045CB661B2}"/>
              </a:ext>
            </a:extLst>
          </p:cNvPr>
          <p:cNvSpPr>
            <a:spLocks noGrp="1"/>
          </p:cNvSpPr>
          <p:nvPr>
            <p:ph idx="1"/>
          </p:nvPr>
        </p:nvSpPr>
        <p:spPr>
          <a:xfrm>
            <a:off x="784743" y="1456267"/>
            <a:ext cx="5793475" cy="4639732"/>
          </a:xfrm>
        </p:spPr>
        <p:txBody>
          <a:bodyPr>
            <a:noAutofit/>
          </a:bodyPr>
          <a:lstStyle/>
          <a:p>
            <a:pPr>
              <a:lnSpc>
                <a:spcPct val="150000"/>
              </a:lnSpc>
            </a:pPr>
            <a:r>
              <a:rPr lang="en-US" dirty="0"/>
              <a:t>Purple Dinosaurs will be the player’s enemies, and they will be randomly placed along the player’s path. </a:t>
            </a:r>
          </a:p>
          <a:p>
            <a:pPr>
              <a:lnSpc>
                <a:spcPct val="150000"/>
              </a:lnSpc>
            </a:pPr>
            <a:r>
              <a:rPr lang="en-US" dirty="0"/>
              <a:t>Coins will be placed along the players path for them to collect. A certain number of coins will increase the player’s health. </a:t>
            </a:r>
          </a:p>
          <a:p>
            <a:pPr>
              <a:lnSpc>
                <a:spcPct val="150000"/>
              </a:lnSpc>
            </a:pPr>
            <a:r>
              <a:rPr lang="en-US" dirty="0"/>
              <a:t>Meteors will be placed along the players path for them to collect. The players will throw these at the dinosaurs that are also along the path in order to defeat/kill them. </a:t>
            </a:r>
          </a:p>
        </p:txBody>
      </p:sp>
      <p:sp>
        <p:nvSpPr>
          <p:cNvPr id="13" name="Rectangle 12">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633E2C2A-EE19-D185-9162-EFA97480A5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8047" y="2163737"/>
            <a:ext cx="3149683" cy="1182687"/>
          </a:xfrm>
          <a:prstGeom prst="rect">
            <a:avLst/>
          </a:prstGeom>
          <a:ln>
            <a:noFill/>
          </a:ln>
          <a:effectLst/>
        </p:spPr>
      </p:pic>
      <p:pic>
        <p:nvPicPr>
          <p:cNvPr id="4" name="Picture 3" descr="Icon&#10;&#10;Description automatically generated">
            <a:extLst>
              <a:ext uri="{FF2B5EF4-FFF2-40B4-BE49-F238E27FC236}">
                <a16:creationId xmlns:a16="http://schemas.microsoft.com/office/drawing/2014/main" id="{508E67B2-4BC7-2784-A9D8-311718706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599" y="3356384"/>
            <a:ext cx="1378267" cy="1378267"/>
          </a:xfrm>
          <a:prstGeom prst="rect">
            <a:avLst/>
          </a:prstGeom>
          <a:ln>
            <a:noFill/>
          </a:ln>
          <a:effectLst/>
        </p:spPr>
      </p:pic>
      <p:pic>
        <p:nvPicPr>
          <p:cNvPr id="5" name="Picture 4">
            <a:extLst>
              <a:ext uri="{FF2B5EF4-FFF2-40B4-BE49-F238E27FC236}">
                <a16:creationId xmlns:a16="http://schemas.microsoft.com/office/drawing/2014/main" id="{A8C204E5-2F3F-6B08-090E-8DFD72595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8001" y="4737887"/>
            <a:ext cx="1749776" cy="1749776"/>
          </a:xfrm>
          <a:prstGeom prst="rect">
            <a:avLst/>
          </a:prstGeom>
        </p:spPr>
      </p:pic>
      <p:pic>
        <p:nvPicPr>
          <p:cNvPr id="8" name="Picture 7">
            <a:extLst>
              <a:ext uri="{FF2B5EF4-FFF2-40B4-BE49-F238E27FC236}">
                <a16:creationId xmlns:a16="http://schemas.microsoft.com/office/drawing/2014/main" id="{8039B00B-B566-12D4-451E-12AFBAD68C24}"/>
              </a:ext>
            </a:extLst>
          </p:cNvPr>
          <p:cNvPicPr>
            <a:picLocks noChangeAspect="1"/>
          </p:cNvPicPr>
          <p:nvPr/>
        </p:nvPicPr>
        <p:blipFill>
          <a:blip r:embed="rId5"/>
          <a:stretch>
            <a:fillRect/>
          </a:stretch>
        </p:blipFill>
        <p:spPr>
          <a:xfrm>
            <a:off x="8924678" y="1451300"/>
            <a:ext cx="1584339" cy="844981"/>
          </a:xfrm>
          <a:prstGeom prst="rect">
            <a:avLst/>
          </a:prstGeom>
        </p:spPr>
      </p:pic>
      <p:pic>
        <p:nvPicPr>
          <p:cNvPr id="10" name="Picture 9">
            <a:extLst>
              <a:ext uri="{FF2B5EF4-FFF2-40B4-BE49-F238E27FC236}">
                <a16:creationId xmlns:a16="http://schemas.microsoft.com/office/drawing/2014/main" id="{8A1D472D-84AA-39A8-67DC-93086D9A9DEE}"/>
              </a:ext>
            </a:extLst>
          </p:cNvPr>
          <p:cNvPicPr>
            <a:picLocks noChangeAspect="1"/>
          </p:cNvPicPr>
          <p:nvPr/>
        </p:nvPicPr>
        <p:blipFill>
          <a:blip r:embed="rId6"/>
          <a:stretch>
            <a:fillRect/>
          </a:stretch>
        </p:blipFill>
        <p:spPr>
          <a:xfrm>
            <a:off x="9782697" y="762531"/>
            <a:ext cx="1584339" cy="844981"/>
          </a:xfrm>
          <a:prstGeom prst="rect">
            <a:avLst/>
          </a:prstGeom>
        </p:spPr>
      </p:pic>
      <p:pic>
        <p:nvPicPr>
          <p:cNvPr id="14" name="Picture 13">
            <a:extLst>
              <a:ext uri="{FF2B5EF4-FFF2-40B4-BE49-F238E27FC236}">
                <a16:creationId xmlns:a16="http://schemas.microsoft.com/office/drawing/2014/main" id="{4AB28968-676C-0341-D71A-CFC99609D725}"/>
              </a:ext>
            </a:extLst>
          </p:cNvPr>
          <p:cNvPicPr>
            <a:picLocks noChangeAspect="1"/>
          </p:cNvPicPr>
          <p:nvPr/>
        </p:nvPicPr>
        <p:blipFill>
          <a:blip r:embed="rId7"/>
          <a:stretch>
            <a:fillRect/>
          </a:stretch>
        </p:blipFill>
        <p:spPr>
          <a:xfrm>
            <a:off x="8198358" y="762530"/>
            <a:ext cx="1584339" cy="844981"/>
          </a:xfrm>
          <a:prstGeom prst="rect">
            <a:avLst/>
          </a:prstGeom>
        </p:spPr>
      </p:pic>
    </p:spTree>
    <p:extLst>
      <p:ext uri="{BB962C8B-B14F-4D97-AF65-F5344CB8AC3E}">
        <p14:creationId xmlns:p14="http://schemas.microsoft.com/office/powerpoint/2010/main" val="2770901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D3EC-DAAB-044D-3E90-4D785FEF2EC0}"/>
              </a:ext>
            </a:extLst>
          </p:cNvPr>
          <p:cNvSpPr>
            <a:spLocks noGrp="1"/>
          </p:cNvSpPr>
          <p:nvPr>
            <p:ph type="title"/>
          </p:nvPr>
        </p:nvSpPr>
        <p:spPr>
          <a:xfrm>
            <a:off x="1371600" y="685800"/>
            <a:ext cx="9601200" cy="788437"/>
          </a:xfrm>
        </p:spPr>
        <p:txBody>
          <a:bodyPr>
            <a:normAutofit/>
          </a:bodyPr>
          <a:lstStyle/>
          <a:p>
            <a:r>
              <a:rPr lang="en-US" b="1" dirty="0"/>
              <a:t>Timeline</a:t>
            </a:r>
          </a:p>
        </p:txBody>
      </p:sp>
      <p:sp>
        <p:nvSpPr>
          <p:cNvPr id="3" name="Content Placeholder 2">
            <a:extLst>
              <a:ext uri="{FF2B5EF4-FFF2-40B4-BE49-F238E27FC236}">
                <a16:creationId xmlns:a16="http://schemas.microsoft.com/office/drawing/2014/main" id="{381474F3-2DC5-978F-BEC8-247E117C209A}"/>
              </a:ext>
            </a:extLst>
          </p:cNvPr>
          <p:cNvSpPr>
            <a:spLocks noGrp="1"/>
          </p:cNvSpPr>
          <p:nvPr>
            <p:ph idx="1"/>
          </p:nvPr>
        </p:nvSpPr>
        <p:spPr>
          <a:xfrm>
            <a:off x="1371600" y="1742303"/>
            <a:ext cx="9601200" cy="4429897"/>
          </a:xfrm>
        </p:spPr>
        <p:txBody>
          <a:bodyPr>
            <a:normAutofit/>
          </a:bodyPr>
          <a:lstStyle/>
          <a:p>
            <a:r>
              <a:rPr lang="en-US" sz="2400" dirty="0"/>
              <a:t>Have all my assets placed within the game and animated. (player, meteors, coins, dinosaurs, etc.)  --  by the end of October</a:t>
            </a:r>
          </a:p>
          <a:p>
            <a:r>
              <a:rPr lang="en-US" sz="2400" dirty="0"/>
              <a:t>Have all my game mechanics work. (things can be collected, meteors can be thrown at dinosaurs, dinosaurs cause damage to players, etc.) – by mid-November</a:t>
            </a:r>
          </a:p>
          <a:p>
            <a:r>
              <a:rPr lang="en-US" sz="2400" dirty="0"/>
              <a:t>Have all my music and sound effects added and have a certain amount of coins collected increase the player’s health-- by the Final due date: mid-December </a:t>
            </a:r>
          </a:p>
          <a:p>
            <a:r>
              <a:rPr lang="en-US" sz="2400" dirty="0"/>
              <a:t>Add different levels to load after players have completed the first, main level – time permitted – by the Final due date: mid-December</a:t>
            </a:r>
          </a:p>
          <a:p>
            <a:endParaRPr lang="en-US" dirty="0"/>
          </a:p>
        </p:txBody>
      </p:sp>
    </p:spTree>
    <p:extLst>
      <p:ext uri="{BB962C8B-B14F-4D97-AF65-F5344CB8AC3E}">
        <p14:creationId xmlns:p14="http://schemas.microsoft.com/office/powerpoint/2010/main" val="73109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C9A8-2330-B9C9-020F-585EA17518A3}"/>
              </a:ext>
            </a:extLst>
          </p:cNvPr>
          <p:cNvSpPr>
            <a:spLocks noGrp="1"/>
          </p:cNvSpPr>
          <p:nvPr>
            <p:ph type="title"/>
          </p:nvPr>
        </p:nvSpPr>
        <p:spPr/>
        <p:txBody>
          <a:bodyPr/>
          <a:lstStyle/>
          <a:p>
            <a:r>
              <a:rPr lang="en-US" b="1" dirty="0"/>
              <a:t>Estimate of completion</a:t>
            </a:r>
          </a:p>
        </p:txBody>
      </p:sp>
      <p:sp>
        <p:nvSpPr>
          <p:cNvPr id="3" name="Content Placeholder 2">
            <a:extLst>
              <a:ext uri="{FF2B5EF4-FFF2-40B4-BE49-F238E27FC236}">
                <a16:creationId xmlns:a16="http://schemas.microsoft.com/office/drawing/2014/main" id="{73E52E3D-3377-6C74-5659-0CDE86545BA5}"/>
              </a:ext>
            </a:extLst>
          </p:cNvPr>
          <p:cNvSpPr>
            <a:spLocks noGrp="1"/>
          </p:cNvSpPr>
          <p:nvPr>
            <p:ph idx="1"/>
          </p:nvPr>
        </p:nvSpPr>
        <p:spPr>
          <a:xfrm>
            <a:off x="1371600" y="1591733"/>
            <a:ext cx="9601200" cy="4275667"/>
          </a:xfrm>
        </p:spPr>
        <p:txBody>
          <a:bodyPr/>
          <a:lstStyle/>
          <a:p>
            <a:r>
              <a:rPr lang="en-US" sz="2400" dirty="0"/>
              <a:t>By the end of the semester, and the due date of the Final for this class, I would like to have at the very least one full function level completed. This includes coins and meteors being collectable, a certain number of coins increasing the player’s health, dinosaurs damaging/decreasing the player’s health, meteors can be thrown at dinosaurs, and a certain number of those will kill/defeat the dinosaur. </a:t>
            </a:r>
          </a:p>
          <a:p>
            <a:r>
              <a:rPr lang="en-US" sz="2400" dirty="0"/>
              <a:t>I would love to add a few extra things like different character choices, additional levels, start screens, etc., but I’m not sure I’m going to get to those before this project is due. I’ll add these extra things with time permitting. </a:t>
            </a:r>
          </a:p>
          <a:p>
            <a:endParaRPr lang="en-US" dirty="0"/>
          </a:p>
        </p:txBody>
      </p:sp>
    </p:spTree>
    <p:extLst>
      <p:ext uri="{BB962C8B-B14F-4D97-AF65-F5344CB8AC3E}">
        <p14:creationId xmlns:p14="http://schemas.microsoft.com/office/powerpoint/2010/main" val="81360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3E36-6931-752B-EF5F-0B60AFF1BEE4}"/>
              </a:ext>
            </a:extLst>
          </p:cNvPr>
          <p:cNvSpPr>
            <a:spLocks noGrp="1"/>
          </p:cNvSpPr>
          <p:nvPr>
            <p:ph type="title"/>
          </p:nvPr>
        </p:nvSpPr>
        <p:spPr>
          <a:xfrm>
            <a:off x="1371600" y="482600"/>
            <a:ext cx="9601200" cy="1485900"/>
          </a:xfrm>
        </p:spPr>
        <p:txBody>
          <a:bodyPr/>
          <a:lstStyle/>
          <a:p>
            <a:r>
              <a:rPr lang="en-US" b="1" dirty="0"/>
              <a:t>Levels</a:t>
            </a:r>
            <a:r>
              <a:rPr lang="en-US" dirty="0"/>
              <a:t> </a:t>
            </a:r>
          </a:p>
        </p:txBody>
      </p:sp>
      <p:pic>
        <p:nvPicPr>
          <p:cNvPr id="5" name="Content Placeholder 4">
            <a:extLst>
              <a:ext uri="{FF2B5EF4-FFF2-40B4-BE49-F238E27FC236}">
                <a16:creationId xmlns:a16="http://schemas.microsoft.com/office/drawing/2014/main" id="{BAE77190-4196-5EBB-6F23-C11262768D5B}"/>
              </a:ext>
            </a:extLst>
          </p:cNvPr>
          <p:cNvPicPr>
            <a:picLocks noGrp="1" noChangeAspect="1"/>
          </p:cNvPicPr>
          <p:nvPr>
            <p:ph idx="1"/>
          </p:nvPr>
        </p:nvPicPr>
        <p:blipFill>
          <a:blip r:embed="rId2"/>
          <a:stretch>
            <a:fillRect/>
          </a:stretch>
        </p:blipFill>
        <p:spPr>
          <a:xfrm>
            <a:off x="1371600" y="3032127"/>
            <a:ext cx="5943597" cy="3343273"/>
          </a:xfrm>
        </p:spPr>
      </p:pic>
      <p:pic>
        <p:nvPicPr>
          <p:cNvPr id="7" name="Picture 6">
            <a:extLst>
              <a:ext uri="{FF2B5EF4-FFF2-40B4-BE49-F238E27FC236}">
                <a16:creationId xmlns:a16="http://schemas.microsoft.com/office/drawing/2014/main" id="{91FD060B-AE3A-6264-CAEE-4C7838A697C0}"/>
              </a:ext>
            </a:extLst>
          </p:cNvPr>
          <p:cNvPicPr>
            <a:picLocks noChangeAspect="1"/>
          </p:cNvPicPr>
          <p:nvPr/>
        </p:nvPicPr>
        <p:blipFill>
          <a:blip r:embed="rId3"/>
          <a:stretch>
            <a:fillRect/>
          </a:stretch>
        </p:blipFill>
        <p:spPr>
          <a:xfrm>
            <a:off x="8128002" y="0"/>
            <a:ext cx="4063998" cy="2285999"/>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1AEBCD4B-8409-28B8-5E6C-2B6ACE8DD611}"/>
              </a:ext>
            </a:extLst>
          </p:cNvPr>
          <p:cNvPicPr>
            <a:picLocks noChangeAspect="1"/>
          </p:cNvPicPr>
          <p:nvPr/>
        </p:nvPicPr>
        <p:blipFill>
          <a:blip r:embed="rId4"/>
          <a:stretch>
            <a:fillRect/>
          </a:stretch>
        </p:blipFill>
        <p:spPr>
          <a:xfrm>
            <a:off x="8128002" y="4571998"/>
            <a:ext cx="4063998" cy="2285999"/>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BF1C6515-948D-2746-45E0-3C726C484F31}"/>
              </a:ext>
            </a:extLst>
          </p:cNvPr>
          <p:cNvPicPr>
            <a:picLocks noChangeAspect="1"/>
          </p:cNvPicPr>
          <p:nvPr/>
        </p:nvPicPr>
        <p:blipFill>
          <a:blip r:embed="rId5"/>
          <a:stretch>
            <a:fillRect/>
          </a:stretch>
        </p:blipFill>
        <p:spPr>
          <a:xfrm>
            <a:off x="8128002" y="2285999"/>
            <a:ext cx="4064000" cy="2286000"/>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7CD265D6-8B7D-89B0-F9AD-9580C7AFF482}"/>
              </a:ext>
            </a:extLst>
          </p:cNvPr>
          <p:cNvPicPr>
            <a:picLocks noChangeAspect="1"/>
          </p:cNvPicPr>
          <p:nvPr/>
        </p:nvPicPr>
        <p:blipFill>
          <a:blip r:embed="rId6"/>
          <a:stretch>
            <a:fillRect/>
          </a:stretch>
        </p:blipFill>
        <p:spPr>
          <a:xfrm>
            <a:off x="5359398" y="1657350"/>
            <a:ext cx="962319" cy="933449"/>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C597F37A-0C56-C4F6-5937-8A9E824F8DAA}"/>
              </a:ext>
            </a:extLst>
          </p:cNvPr>
          <p:cNvPicPr>
            <a:picLocks noChangeAspect="1"/>
          </p:cNvPicPr>
          <p:nvPr/>
        </p:nvPicPr>
        <p:blipFill>
          <a:blip r:embed="rId7"/>
          <a:stretch>
            <a:fillRect/>
          </a:stretch>
        </p:blipFill>
        <p:spPr>
          <a:xfrm>
            <a:off x="4360334" y="1657350"/>
            <a:ext cx="962319" cy="933449"/>
          </a:xfrm>
          <a:prstGeom prst="rect">
            <a:avLst/>
          </a:prstGeom>
        </p:spPr>
      </p:pic>
      <p:pic>
        <p:nvPicPr>
          <p:cNvPr id="18" name="Picture 17" descr="A picture containing clipart&#10;&#10;Description automatically generated">
            <a:extLst>
              <a:ext uri="{FF2B5EF4-FFF2-40B4-BE49-F238E27FC236}">
                <a16:creationId xmlns:a16="http://schemas.microsoft.com/office/drawing/2014/main" id="{A633B167-A502-701E-53E8-A2D13406675A}"/>
              </a:ext>
            </a:extLst>
          </p:cNvPr>
          <p:cNvPicPr>
            <a:picLocks noChangeAspect="1"/>
          </p:cNvPicPr>
          <p:nvPr/>
        </p:nvPicPr>
        <p:blipFill>
          <a:blip r:embed="rId8"/>
          <a:stretch>
            <a:fillRect/>
          </a:stretch>
        </p:blipFill>
        <p:spPr>
          <a:xfrm>
            <a:off x="2362199" y="1657350"/>
            <a:ext cx="962319" cy="933449"/>
          </a:xfrm>
          <a:prstGeom prst="rect">
            <a:avLst/>
          </a:prstGeom>
        </p:spPr>
      </p:pic>
      <p:pic>
        <p:nvPicPr>
          <p:cNvPr id="19" name="Picture 18" descr="A picture containing tableware&#10;&#10;Description automatically generated">
            <a:extLst>
              <a:ext uri="{FF2B5EF4-FFF2-40B4-BE49-F238E27FC236}">
                <a16:creationId xmlns:a16="http://schemas.microsoft.com/office/drawing/2014/main" id="{E1452D2C-9365-BCFF-0CA9-3C7755F988F6}"/>
              </a:ext>
            </a:extLst>
          </p:cNvPr>
          <p:cNvPicPr>
            <a:picLocks noChangeAspect="1"/>
          </p:cNvPicPr>
          <p:nvPr/>
        </p:nvPicPr>
        <p:blipFill>
          <a:blip r:embed="rId7"/>
          <a:stretch>
            <a:fillRect/>
          </a:stretch>
        </p:blipFill>
        <p:spPr>
          <a:xfrm>
            <a:off x="3361269" y="1657350"/>
            <a:ext cx="962319" cy="933449"/>
          </a:xfrm>
          <a:prstGeom prst="rect">
            <a:avLst/>
          </a:prstGeom>
        </p:spPr>
      </p:pic>
    </p:spTree>
    <p:extLst>
      <p:ext uri="{BB962C8B-B14F-4D97-AF65-F5344CB8AC3E}">
        <p14:creationId xmlns:p14="http://schemas.microsoft.com/office/powerpoint/2010/main" val="273366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F9AD-1038-CABC-949C-18A500A263A9}"/>
              </a:ext>
            </a:extLst>
          </p:cNvPr>
          <p:cNvSpPr>
            <a:spLocks noGrp="1"/>
          </p:cNvSpPr>
          <p:nvPr>
            <p:ph type="title"/>
          </p:nvPr>
        </p:nvSpPr>
        <p:spPr>
          <a:xfrm>
            <a:off x="1107148" y="1349991"/>
            <a:ext cx="9601200" cy="822366"/>
          </a:xfrm>
        </p:spPr>
        <p:txBody>
          <a:bodyPr>
            <a:normAutofit/>
          </a:bodyPr>
          <a:lstStyle/>
          <a:p>
            <a:r>
              <a:rPr lang="en-US" sz="4800" b="1" dirty="0"/>
              <a:t>Animations</a:t>
            </a:r>
          </a:p>
        </p:txBody>
      </p:sp>
      <p:pic>
        <p:nvPicPr>
          <p:cNvPr id="4" name="coinAnimation">
            <a:hlinkClick r:id="" action="ppaction://media"/>
            <a:extLst>
              <a:ext uri="{FF2B5EF4-FFF2-40B4-BE49-F238E27FC236}">
                <a16:creationId xmlns:a16="http://schemas.microsoft.com/office/drawing/2014/main" id="{0F4374F3-52F3-3AF0-DF0A-C1FC5CDB72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2"/>
          <a:stretch>
            <a:fillRect/>
          </a:stretch>
        </p:blipFill>
        <p:spPr>
          <a:xfrm>
            <a:off x="8119768" y="3677698"/>
            <a:ext cx="2625209" cy="2625209"/>
          </a:xfrm>
        </p:spPr>
      </p:pic>
      <p:pic>
        <p:nvPicPr>
          <p:cNvPr id="5" name="dinoWalking">
            <a:hlinkClick r:id="" action="ppaction://media"/>
            <a:extLst>
              <a:ext uri="{FF2B5EF4-FFF2-40B4-BE49-F238E27FC236}">
                <a16:creationId xmlns:a16="http://schemas.microsoft.com/office/drawing/2014/main" id="{15035D5B-67EE-2877-CE1D-EFC87FF1F984}"/>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4643426" y="448570"/>
            <a:ext cx="2625209" cy="2625209"/>
          </a:xfrm>
          <a:prstGeom prst="rect">
            <a:avLst/>
          </a:prstGeom>
        </p:spPr>
      </p:pic>
      <p:pic>
        <p:nvPicPr>
          <p:cNvPr id="6" name="girlIdle">
            <a:hlinkClick r:id="" action="ppaction://media"/>
            <a:extLst>
              <a:ext uri="{FF2B5EF4-FFF2-40B4-BE49-F238E27FC236}">
                <a16:creationId xmlns:a16="http://schemas.microsoft.com/office/drawing/2014/main" id="{53B6E7E8-A511-BBAD-F8B3-FE028E37C935}"/>
              </a:ext>
            </a:extLst>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1167084" y="3677697"/>
            <a:ext cx="2625209" cy="2625209"/>
          </a:xfrm>
          <a:prstGeom prst="rect">
            <a:avLst/>
          </a:prstGeom>
        </p:spPr>
      </p:pic>
      <p:pic>
        <p:nvPicPr>
          <p:cNvPr id="7" name="IdleMeteor">
            <a:hlinkClick r:id="" action="ppaction://media"/>
            <a:extLst>
              <a:ext uri="{FF2B5EF4-FFF2-40B4-BE49-F238E27FC236}">
                <a16:creationId xmlns:a16="http://schemas.microsoft.com/office/drawing/2014/main" id="{A97CD6C5-4EE6-7FB1-CDF5-D5478DD62AE7}"/>
              </a:ext>
            </a:extLst>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4643426" y="3677699"/>
            <a:ext cx="2625209" cy="2625209"/>
          </a:xfrm>
          <a:prstGeom prst="rect">
            <a:avLst/>
          </a:prstGeom>
        </p:spPr>
      </p:pic>
      <p:pic>
        <p:nvPicPr>
          <p:cNvPr id="8" name="MeteorThrow">
            <a:hlinkClick r:id="" action="ppaction://media"/>
            <a:extLst>
              <a:ext uri="{FF2B5EF4-FFF2-40B4-BE49-F238E27FC236}">
                <a16:creationId xmlns:a16="http://schemas.microsoft.com/office/drawing/2014/main" id="{667135AA-5544-0C75-5054-3CCA3FF45C80}"/>
              </a:ext>
            </a:extLst>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8119768" y="448570"/>
            <a:ext cx="2625209" cy="2625209"/>
          </a:xfrm>
          <a:prstGeom prst="rect">
            <a:avLst/>
          </a:prstGeom>
        </p:spPr>
      </p:pic>
    </p:spTree>
    <p:extLst>
      <p:ext uri="{BB962C8B-B14F-4D97-AF65-F5344CB8AC3E}">
        <p14:creationId xmlns:p14="http://schemas.microsoft.com/office/powerpoint/2010/main" val="330691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3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2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38"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6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video>
              <p:cMediaNode vol="80000">
                <p:cTn id="29" fill="hold" display="0">
                  <p:stCondLst>
                    <p:cond delay="indefinite"/>
                  </p:stCondLst>
                </p:cTn>
                <p:tgtEl>
                  <p:spTgt spid="5"/>
                </p:tgtEl>
              </p:cMediaNode>
            </p:video>
            <p:seq concurrent="1" nextAc="seek">
              <p:cTn id="30" restart="whenNotActive" fill="hold" evtFilter="cancelBubble" nodeType="interactiveSeq">
                <p:stCondLst>
                  <p:cond evt="onClick" delay="0">
                    <p:tgtEl>
                      <p:spTgt spid="5"/>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5"/>
                                        </p:tgtEl>
                                      </p:cBhvr>
                                    </p:cmd>
                                  </p:childTnLst>
                                </p:cTn>
                              </p:par>
                            </p:childTnLst>
                          </p:cTn>
                        </p:par>
                      </p:childTnLst>
                    </p:cTn>
                  </p:par>
                </p:childTnLst>
              </p:cTn>
              <p:nextCondLst>
                <p:cond evt="onClick" delay="0">
                  <p:tgtEl>
                    <p:spTgt spid="5"/>
                  </p:tgtEl>
                </p:cond>
              </p:nextCondLst>
            </p:seq>
            <p:video>
              <p:cMediaNode vol="80000">
                <p:cTn id="35" fill="hold" display="0">
                  <p:stCondLst>
                    <p:cond delay="indefinite"/>
                  </p:stCondLst>
                </p:cTn>
                <p:tgtEl>
                  <p:spTgt spid="6"/>
                </p:tgtEl>
              </p:cMediaNode>
            </p:video>
            <p:seq concurrent="1" nextAc="seek">
              <p:cTn id="36" restart="whenNotActive" fill="hold" evtFilter="cancelBubble" nodeType="interactiveSeq">
                <p:stCondLst>
                  <p:cond evt="onClick" delay="0">
                    <p:tgtEl>
                      <p:spTgt spid="6"/>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6"/>
                                        </p:tgtEl>
                                      </p:cBhvr>
                                    </p:cmd>
                                  </p:childTnLst>
                                </p:cTn>
                              </p:par>
                            </p:childTnLst>
                          </p:cTn>
                        </p:par>
                      </p:childTnLst>
                    </p:cTn>
                  </p:par>
                </p:childTnLst>
              </p:cTn>
              <p:nextCondLst>
                <p:cond evt="onClick" delay="0">
                  <p:tgtEl>
                    <p:spTgt spid="6"/>
                  </p:tgtEl>
                </p:cond>
              </p:nextCondLst>
            </p:seq>
            <p:video>
              <p:cMediaNode vol="80000">
                <p:cTn id="41" fill="hold" display="0">
                  <p:stCondLst>
                    <p:cond delay="indefinite"/>
                  </p:stCondLst>
                </p:cTn>
                <p:tgtEl>
                  <p:spTgt spid="7"/>
                </p:tgtEl>
              </p:cMediaNode>
            </p:video>
            <p:seq concurrent="1" nextAc="seek">
              <p:cTn id="42" restart="whenNotActive" fill="hold" evtFilter="cancelBubble" nodeType="interactiveSeq">
                <p:stCondLst>
                  <p:cond evt="onClick" delay="0">
                    <p:tgtEl>
                      <p:spTgt spid="7"/>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7"/>
                                        </p:tgtEl>
                                      </p:cBhvr>
                                    </p:cmd>
                                  </p:childTnLst>
                                </p:cTn>
                              </p:par>
                            </p:childTnLst>
                          </p:cTn>
                        </p:par>
                      </p:childTnLst>
                    </p:cTn>
                  </p:par>
                </p:childTnLst>
              </p:cTn>
              <p:nextCondLst>
                <p:cond evt="onClick" delay="0">
                  <p:tgtEl>
                    <p:spTgt spid="7"/>
                  </p:tgtEl>
                </p:cond>
              </p:nextCondLst>
            </p:seq>
            <p:video>
              <p:cMediaNode vol="80000">
                <p:cTn id="47" fill="hold" display="0">
                  <p:stCondLst>
                    <p:cond delay="indefinite"/>
                  </p:stCondLst>
                </p:cTn>
                <p:tgtEl>
                  <p:spTgt spid="8"/>
                </p:tgtEl>
              </p:cMediaNode>
            </p:video>
            <p:seq concurrent="1" nextAc="seek">
              <p:cTn id="48" restart="whenNotActive" fill="hold" evtFilter="cancelBubble" nodeType="interactiveSeq">
                <p:stCondLst>
                  <p:cond evt="onClick" delay="0">
                    <p:tgtEl>
                      <p:spTgt spid="8"/>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4992</TotalTime>
  <Words>613</Words>
  <Application>Microsoft Macintosh PowerPoint</Application>
  <PresentationFormat>Widescreen</PresentationFormat>
  <Paragraphs>35</Paragraphs>
  <Slides>10</Slides>
  <Notes>0</Notes>
  <HiddenSlides>0</HiddenSlides>
  <MMClips>5</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Franklin Gothic Book</vt:lpstr>
      <vt:lpstr>Crop</vt:lpstr>
      <vt:lpstr>Dino run</vt:lpstr>
      <vt:lpstr>Influences/Inspirations</vt:lpstr>
      <vt:lpstr>Storyboard</vt:lpstr>
      <vt:lpstr>Character(s)</vt:lpstr>
      <vt:lpstr>Enemies &amp; Collectibles</vt:lpstr>
      <vt:lpstr>Timeline</vt:lpstr>
      <vt:lpstr>Estimate of completion</vt:lpstr>
      <vt:lpstr>Levels </vt:lpstr>
      <vt:lpstr>Animations</vt:lpstr>
      <vt:lpstr>Current Progress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Dino run</dc:title>
  <dc:creator>Wiest, Courtney</dc:creator>
  <cp:lastModifiedBy>Wiest, Courtney</cp:lastModifiedBy>
  <cp:revision>15</cp:revision>
  <dcterms:created xsi:type="dcterms:W3CDTF">2022-10-18T19:47:29Z</dcterms:created>
  <dcterms:modified xsi:type="dcterms:W3CDTF">2022-10-24T02:28:09Z</dcterms:modified>
</cp:coreProperties>
</file>